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17"/>
  </p:notesMasterIdLst>
  <p:sldIdLst>
    <p:sldId id="256" r:id="rId2"/>
    <p:sldId id="266" r:id="rId3"/>
    <p:sldId id="267" r:id="rId4"/>
    <p:sldId id="268" r:id="rId5"/>
    <p:sldId id="269" r:id="rId6"/>
    <p:sldId id="270" r:id="rId7"/>
    <p:sldId id="257" r:id="rId8"/>
    <p:sldId id="258" r:id="rId9"/>
    <p:sldId id="259" r:id="rId10"/>
    <p:sldId id="260" r:id="rId11"/>
    <p:sldId id="265" r:id="rId12"/>
    <p:sldId id="261" r:id="rId13"/>
    <p:sldId id="262" r:id="rId14"/>
    <p:sldId id="263" r:id="rId15"/>
    <p:sldId id="264" r:id="rId1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2DA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 autoAdjust="0"/>
    <p:restoredTop sz="96391" autoAdjust="0"/>
  </p:normalViewPr>
  <p:slideViewPr>
    <p:cSldViewPr snapToGrid="0">
      <p:cViewPr varScale="1">
        <p:scale>
          <a:sx n="117" d="100"/>
          <a:sy n="117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777A7-CCAA-4F95-9CEE-BF48C5DB298F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B819B-E14F-4380-8309-CC5ADA0F7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99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手性科学具有不可替代的科学价值与技术潜力。</a:t>
            </a:r>
          </a:p>
          <a:p>
            <a:r>
              <a:rPr lang="zh-CN" altLang="en-US" dirty="0">
                <a:effectLst/>
              </a:rPr>
              <a:t>手性（左右不对称）是自然界普遍存在的现象，从分子到宏观物质，手性差异可能显著改变物质的光学、化学和生物特性。例如，药物分子左右构型的差异可能导致药效天壤之别（如沙利度胺悲剧），而手性光学为精准识别和调控手性结构提供了关键工具。</a:t>
            </a:r>
          </a:p>
          <a:p>
            <a:r>
              <a:rPr lang="zh-CN" altLang="en-US" dirty="0">
                <a:effectLst/>
              </a:rPr>
              <a:t>此外，手性光学还关联生命起源之谜</a:t>
            </a:r>
            <a:r>
              <a:rPr lang="en-US" altLang="zh-CN" dirty="0">
                <a:effectLst/>
              </a:rPr>
              <a:t>——</a:t>
            </a:r>
            <a:r>
              <a:rPr lang="zh-CN" altLang="en-US" dirty="0">
                <a:effectLst/>
              </a:rPr>
              <a:t>为何生命偏好特定手性分子？相关研究可能揭示物理规律与生命演化的深层联系。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B819B-E14F-4380-8309-CC5ADA0F70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4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3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84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1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27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9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97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4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2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51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1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01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24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uanpf@nanoctr.cn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0339F67-F5D1-F7A1-2BAD-0EB25A83A7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9" r="38867" b="59304"/>
          <a:stretch/>
        </p:blipFill>
        <p:spPr>
          <a:xfrm>
            <a:off x="8405404" y="300327"/>
            <a:ext cx="1005802" cy="1057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D7DCE3-DD84-7ADD-5C2A-25C3960B51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26" t="7895" r="9230" b="15173"/>
          <a:stretch/>
        </p:blipFill>
        <p:spPr>
          <a:xfrm rot="837857">
            <a:off x="2053856" y="1476245"/>
            <a:ext cx="856418" cy="930998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A5D2D3-F969-A926-FA68-82DE6220C3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7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0801" r="50437" b="13613"/>
          <a:stretch/>
        </p:blipFill>
        <p:spPr>
          <a:xfrm rot="20360262">
            <a:off x="953737" y="1472213"/>
            <a:ext cx="820753" cy="943201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EA63AB8-3F25-090C-0D3B-7E0E513528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85417" b="17442"/>
          <a:stretch/>
        </p:blipFill>
        <p:spPr>
          <a:xfrm>
            <a:off x="213802" y="1445949"/>
            <a:ext cx="705722" cy="10750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BEBEA7-E8E3-4A5A-6E64-F201AE83D5ED}"/>
              </a:ext>
            </a:extLst>
          </p:cNvPr>
          <p:cNvSpPr txBox="1"/>
          <p:nvPr/>
        </p:nvSpPr>
        <p:spPr>
          <a:xfrm>
            <a:off x="866712" y="1699824"/>
            <a:ext cx="2477454" cy="95141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ts val="2339"/>
              </a:lnSpc>
            </a:pPr>
            <a:r>
              <a:rPr lang="zh-CN" altLang="en-US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Chiral </a:t>
            </a:r>
            <a:r>
              <a:rPr lang="en-US" altLang="zh-CN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PhotoC</a:t>
            </a:r>
            <a:r>
              <a:rPr lang="zh-CN" altLang="en-US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hemistry</a:t>
            </a:r>
            <a:r>
              <a:rPr lang="en-US" altLang="zh-CN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ea typeface="Adobe 黑体 Std R" panose="020B0400000000000000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Physical</a:t>
            </a:r>
            <a:r>
              <a:rPr lang="en-US" altLang="zh-CN" sz="2551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2339"/>
              </a:lnSpc>
            </a:pPr>
            <a:r>
              <a:rPr lang="zh-CN" altLang="en-US" sz="1607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Research Group</a:t>
            </a:r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9A152839-CA81-9CEE-BC10-38B012EA3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2" y="0"/>
            <a:ext cx="4636872" cy="16615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2EDCD5-1DC7-EE11-710C-747C19D32DC1}"/>
              </a:ext>
            </a:extLst>
          </p:cNvPr>
          <p:cNvSpPr txBox="1"/>
          <p:nvPr/>
        </p:nvSpPr>
        <p:spPr>
          <a:xfrm>
            <a:off x="6558308" y="469076"/>
            <a:ext cx="2481734" cy="72955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lnSpc>
                <a:spcPts val="2600"/>
              </a:lnSpc>
            </a:pPr>
            <a:r>
              <a:rPr lang="zh-CN" altLang="en-US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Chiral </a:t>
            </a:r>
            <a:r>
              <a:rPr lang="en-US" altLang="zh-CN" sz="2551" u="sng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NanoC</a:t>
            </a:r>
            <a:r>
              <a:rPr lang="zh-CN" altLang="en-US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hemistry</a:t>
            </a:r>
            <a:r>
              <a:rPr lang="en-US" altLang="zh-CN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ea typeface="Adobe 黑体 Std R" panose="020B0400000000000000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Physical</a:t>
            </a:r>
            <a:r>
              <a:rPr lang="en-US" altLang="zh-CN" sz="2551" u="sng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2600"/>
              </a:lnSpc>
            </a:pPr>
            <a:r>
              <a:rPr lang="zh-CN" altLang="en-US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Times New Roman" panose="02020603050405020304" pitchFamily="18" charset="0"/>
              </a:rPr>
              <a:t>Research Group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DDC7C0B-C166-7166-7774-5485B2C7D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97" b="59304"/>
          <a:stretch/>
        </p:blipFill>
        <p:spPr>
          <a:xfrm>
            <a:off x="6121832" y="300327"/>
            <a:ext cx="1005801" cy="105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7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447CC64-4305-B287-A295-0044C0258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36" b="-16898"/>
          <a:stretch/>
        </p:blipFill>
        <p:spPr>
          <a:xfrm>
            <a:off x="-1" y="0"/>
            <a:ext cx="11508103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6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6ED9D5-2222-BBA1-DF4F-4A364E36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" r="-2862"/>
          <a:stretch/>
        </p:blipFill>
        <p:spPr>
          <a:xfrm>
            <a:off x="0" y="0"/>
            <a:ext cx="11520488" cy="65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9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A51CE5A-1209-1595-FF71-572402494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6" r="-4650"/>
          <a:stretch/>
        </p:blipFill>
        <p:spPr>
          <a:xfrm>
            <a:off x="0" y="1471"/>
            <a:ext cx="11520488" cy="64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7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EDDD5D-FC3D-5CF6-7373-5041A394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775"/>
          <a:stretch/>
        </p:blipFill>
        <p:spPr>
          <a:xfrm>
            <a:off x="0" y="-1"/>
            <a:ext cx="11520488" cy="648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C4E72E-7557-CE5D-B131-3A5EC6A43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47" r="-35247"/>
          <a:stretch/>
        </p:blipFill>
        <p:spPr>
          <a:xfrm>
            <a:off x="0" y="0"/>
            <a:ext cx="11520487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3AE00BF1-08F1-D8CB-A9CA-FB1DDBA5A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4" r="-2008" b="7442"/>
          <a:stretch/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0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656BAB-1817-0707-1F85-16098AE2F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14"/>
          <a:stretch/>
        </p:blipFill>
        <p:spPr>
          <a:xfrm>
            <a:off x="306575" y="431856"/>
            <a:ext cx="10874682" cy="3936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4975E1-13FE-2CCD-8BCD-166669E03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647" y="871315"/>
            <a:ext cx="1899655" cy="4618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0A8FFF-8118-CBC7-8D8D-F2B5F63C1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27" y="547160"/>
            <a:ext cx="2870366" cy="1028548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C249B86-965C-EA3C-3F69-FFB6306509CB}"/>
              </a:ext>
            </a:extLst>
          </p:cNvPr>
          <p:cNvSpPr/>
          <p:nvPr/>
        </p:nvSpPr>
        <p:spPr>
          <a:xfrm>
            <a:off x="8562636" y="4913765"/>
            <a:ext cx="1993786" cy="911946"/>
          </a:xfrm>
          <a:prstGeom prst="roundRect">
            <a:avLst>
              <a:gd name="adj" fmla="val 8027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Bahnschrift Condensed" panose="020B0502040204020203" pitchFamily="34" charset="0"/>
            </a:endParaRPr>
          </a:p>
          <a:p>
            <a:pPr algn="ctr"/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No.11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ZhongGuanCun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BeiYiTiao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, 100190 Beijing, P.R. China</a:t>
            </a:r>
          </a:p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</a:rPr>
              <a:t>E-mail: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pitchFamily="34" charset="0"/>
                <a:hlinkClick r:id="rId5"/>
              </a:rPr>
              <a:t>duanpf@nanoctr.cn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Bahnschrift Condensed" panose="020B0502040204020203" pitchFamily="34" charset="0"/>
            </a:endParaRPr>
          </a:p>
          <a:p>
            <a:pPr algn="ctr"/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DACD6E7-1997-C987-4F75-D709AEA1E3DC}"/>
              </a:ext>
            </a:extLst>
          </p:cNvPr>
          <p:cNvSpPr/>
          <p:nvPr/>
        </p:nvSpPr>
        <p:spPr>
          <a:xfrm>
            <a:off x="8856551" y="4930093"/>
            <a:ext cx="1381464" cy="277585"/>
          </a:xfrm>
          <a:prstGeom prst="roundRect">
            <a:avLst>
              <a:gd name="adj" fmla="val 10417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8A0000"/>
                </a:solidFill>
                <a:latin typeface="Comic Sans MS" panose="030F0702030302020204" pitchFamily="66" charset="0"/>
              </a:rPr>
              <a:t>Contact Us</a:t>
            </a:r>
            <a:endParaRPr lang="zh-CN" altLang="en-US" dirty="0">
              <a:solidFill>
                <a:srgbClr val="8A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59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艘船&#10;&#10;低可信度描述已自动生成">
            <a:extLst>
              <a:ext uri="{FF2B5EF4-FFF2-40B4-BE49-F238E27FC236}">
                <a16:creationId xmlns:a16="http://schemas.microsoft.com/office/drawing/2014/main" id="{BB8131AF-4362-5895-FDD2-DFE20B443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19471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D46212D-9058-21C0-27BF-6ABDF6C3D020}"/>
              </a:ext>
            </a:extLst>
          </p:cNvPr>
          <p:cNvSpPr txBox="1"/>
          <p:nvPr/>
        </p:nvSpPr>
        <p:spPr>
          <a:xfrm>
            <a:off x="2881313" y="2776835"/>
            <a:ext cx="1881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∝ P · Im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· </a:t>
            </a:r>
            <a:r>
              <a:rPr lang="zh-CN" alt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43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建筑前的草地上&#10;&#10;中度可信度描述已自动生成">
            <a:extLst>
              <a:ext uri="{FF2B5EF4-FFF2-40B4-BE49-F238E27FC236}">
                <a16:creationId xmlns:a16="http://schemas.microsoft.com/office/drawing/2014/main" id="{2C1BD5CB-CB79-4474-854E-A8BB16220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" t="19692" r="1861"/>
          <a:stretch/>
        </p:blipFill>
        <p:spPr>
          <a:xfrm>
            <a:off x="0" y="828675"/>
            <a:ext cx="11520489" cy="44873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D64505-8A61-7AB4-6838-B6B147A1FC0E}"/>
              </a:ext>
            </a:extLst>
          </p:cNvPr>
          <p:cNvSpPr/>
          <p:nvPr/>
        </p:nvSpPr>
        <p:spPr>
          <a:xfrm>
            <a:off x="0" y="831851"/>
            <a:ext cx="11520488" cy="4484168"/>
          </a:xfrm>
          <a:prstGeom prst="rect">
            <a:avLst/>
          </a:prstGeom>
          <a:solidFill>
            <a:schemeClr val="dk1">
              <a:alpha val="60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13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5146A02-4713-1AB2-67B8-1A75E80381BD}"/>
              </a:ext>
            </a:extLst>
          </p:cNvPr>
          <p:cNvSpPr/>
          <p:nvPr/>
        </p:nvSpPr>
        <p:spPr>
          <a:xfrm>
            <a:off x="5002548" y="3875495"/>
            <a:ext cx="1553072" cy="1616531"/>
          </a:xfrm>
          <a:prstGeom prst="roundRect">
            <a:avLst>
              <a:gd name="adj" fmla="val 4619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Quantum Spin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AB4BCFDF-D0CA-E03E-DE3B-DCDD6442AE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"/>
          <a:stretch/>
        </p:blipFill>
        <p:spPr>
          <a:xfrm>
            <a:off x="-862581" y="794980"/>
            <a:ext cx="2562342" cy="2376000"/>
          </a:xfrm>
          <a:prstGeom prst="rect">
            <a:avLst/>
          </a:prstGeom>
        </p:spPr>
      </p:pic>
      <p:pic>
        <p:nvPicPr>
          <p:cNvPr id="7" name="图片 6" descr="图片包含 游戏机, 桌子&#10;&#10;描述已自动生成">
            <a:extLst>
              <a:ext uri="{FF2B5EF4-FFF2-40B4-BE49-F238E27FC236}">
                <a16:creationId xmlns:a16="http://schemas.microsoft.com/office/drawing/2014/main" id="{2B148767-FA56-764B-7D46-471838F711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0"/>
          <a:stretch/>
        </p:blipFill>
        <p:spPr>
          <a:xfrm>
            <a:off x="1838251" y="794980"/>
            <a:ext cx="2562343" cy="2376000"/>
          </a:xfrm>
          <a:prstGeom prst="rect">
            <a:avLst/>
          </a:prstGeom>
        </p:spPr>
      </p:pic>
      <p:pic>
        <p:nvPicPr>
          <p:cNvPr id="9" name="图片 8" descr="图片包含 游戏机, 桌子, 食物, 电脑&#10;&#10;描述已自动生成">
            <a:extLst>
              <a:ext uri="{FF2B5EF4-FFF2-40B4-BE49-F238E27FC236}">
                <a16:creationId xmlns:a16="http://schemas.microsoft.com/office/drawing/2014/main" id="{4C2DBB1A-A65A-4993-F21E-DFDA18DB6F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"/>
          <a:stretch/>
        </p:blipFill>
        <p:spPr>
          <a:xfrm>
            <a:off x="4539084" y="794980"/>
            <a:ext cx="2562342" cy="2376000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5533FD39-9CCF-BD05-5DB8-A0C1987828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b="6013"/>
          <a:stretch/>
        </p:blipFill>
        <p:spPr>
          <a:xfrm>
            <a:off x="7239916" y="794980"/>
            <a:ext cx="2562342" cy="237600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FB02716-5942-A274-759B-977E3B793BF9}"/>
              </a:ext>
            </a:extLst>
          </p:cNvPr>
          <p:cNvSpPr/>
          <p:nvPr/>
        </p:nvSpPr>
        <p:spPr>
          <a:xfrm>
            <a:off x="160451" y="3890279"/>
            <a:ext cx="1553072" cy="1616531"/>
          </a:xfrm>
          <a:prstGeom prst="roundRect">
            <a:avLst>
              <a:gd name="adj" fmla="val 7454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Nature of Life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0F95051-9589-C180-863F-3D824DF42A15}"/>
              </a:ext>
            </a:extLst>
          </p:cNvPr>
          <p:cNvSpPr/>
          <p:nvPr/>
        </p:nvSpPr>
        <p:spPr>
          <a:xfrm>
            <a:off x="2583122" y="3882115"/>
            <a:ext cx="1553072" cy="1616531"/>
          </a:xfrm>
          <a:prstGeom prst="roundRect">
            <a:avLst>
              <a:gd name="adj" fmla="val 4619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Medical Health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4DDD651-8665-67CD-37C5-C8F92F3E75B6}"/>
              </a:ext>
            </a:extLst>
          </p:cNvPr>
          <p:cNvSpPr/>
          <p:nvPr/>
        </p:nvSpPr>
        <p:spPr>
          <a:xfrm>
            <a:off x="7399297" y="3875495"/>
            <a:ext cx="1553072" cy="1616531"/>
          </a:xfrm>
          <a:prstGeom prst="roundRect">
            <a:avLst>
              <a:gd name="adj" fmla="val 8162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Information Security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273607F-3A7C-134F-4F42-0533AE1FB65E}"/>
              </a:ext>
            </a:extLst>
          </p:cNvPr>
          <p:cNvSpPr/>
          <p:nvPr/>
        </p:nvSpPr>
        <p:spPr>
          <a:xfrm>
            <a:off x="9802258" y="3875495"/>
            <a:ext cx="1553072" cy="1616531"/>
          </a:xfrm>
          <a:prstGeom prst="roundRect">
            <a:avLst>
              <a:gd name="adj" fmla="val 8162"/>
            </a:avLst>
          </a:prstGeom>
          <a:solidFill>
            <a:schemeClr val="bg1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endParaRPr lang="en-US" altLang="zh-CN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Interdisciplinary Integration</a:t>
            </a:r>
            <a:endParaRPr lang="zh-CN" altLang="en-US" sz="16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 descr="图片包含 游戏机&#10;&#10;描述已自动生成">
            <a:extLst>
              <a:ext uri="{FF2B5EF4-FFF2-40B4-BE49-F238E27FC236}">
                <a16:creationId xmlns:a16="http://schemas.microsoft.com/office/drawing/2014/main" id="{BB75355B-A192-8D3C-61B9-5F1724B8D6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2"/>
          <a:stretch/>
        </p:blipFill>
        <p:spPr>
          <a:xfrm>
            <a:off x="96729" y="3754437"/>
            <a:ext cx="1692000" cy="1190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图片 20" descr="图片包含 游戏机, 桌子&#10;&#10;描述已自动生成">
            <a:extLst>
              <a:ext uri="{FF2B5EF4-FFF2-40B4-BE49-F238E27FC236}">
                <a16:creationId xmlns:a16="http://schemas.microsoft.com/office/drawing/2014/main" id="{1E5FC8CD-AB5C-FF64-1916-0DDD91416D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0"/>
          <a:stretch/>
        </p:blipFill>
        <p:spPr>
          <a:xfrm>
            <a:off x="7336992" y="3739653"/>
            <a:ext cx="1692000" cy="1190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2" name="图片 21" descr="图片包含 游戏机, 桌子, 食物, 电脑&#10;&#10;描述已自动生成">
            <a:extLst>
              <a:ext uri="{FF2B5EF4-FFF2-40B4-BE49-F238E27FC236}">
                <a16:creationId xmlns:a16="http://schemas.microsoft.com/office/drawing/2014/main" id="{BA36BD13-B7D6-6094-B996-EA88324ADE8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"/>
          <a:stretch/>
        </p:blipFill>
        <p:spPr>
          <a:xfrm>
            <a:off x="2523241" y="3739653"/>
            <a:ext cx="1692000" cy="1190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3" name="图片 22" descr="图示&#10;&#10;描述已自动生成">
            <a:extLst>
              <a:ext uri="{FF2B5EF4-FFF2-40B4-BE49-F238E27FC236}">
                <a16:creationId xmlns:a16="http://schemas.microsoft.com/office/drawing/2014/main" id="{FA621DEF-FC90-8E4E-7E33-ECBC0E28D8D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b="6013"/>
          <a:stretch/>
        </p:blipFill>
        <p:spPr>
          <a:xfrm>
            <a:off x="9738972" y="3739653"/>
            <a:ext cx="1692000" cy="1190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图片 2" descr="图片包含 游戏机, 灯光&#10;&#10;描述已自动生成">
            <a:extLst>
              <a:ext uri="{FF2B5EF4-FFF2-40B4-BE49-F238E27FC236}">
                <a16:creationId xmlns:a16="http://schemas.microsoft.com/office/drawing/2014/main" id="{D78DF2EE-0756-73B6-46D0-816E4D072EE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0" b="6223"/>
          <a:stretch/>
        </p:blipFill>
        <p:spPr>
          <a:xfrm>
            <a:off x="9973640" y="794980"/>
            <a:ext cx="2562342" cy="23760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A62B49-21B5-44C9-59B6-7E4EF8E7F681}"/>
              </a:ext>
            </a:extLst>
          </p:cNvPr>
          <p:cNvCxnSpPr/>
          <p:nvPr/>
        </p:nvCxnSpPr>
        <p:spPr>
          <a:xfrm flipV="1">
            <a:off x="10444156" y="1325622"/>
            <a:ext cx="0" cy="43200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84BCEB2-4891-A9E6-B9EA-92BE1191176A}"/>
              </a:ext>
            </a:extLst>
          </p:cNvPr>
          <p:cNvCxnSpPr/>
          <p:nvPr/>
        </p:nvCxnSpPr>
        <p:spPr>
          <a:xfrm flipV="1">
            <a:off x="11839568" y="939176"/>
            <a:ext cx="0" cy="61200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7D8E623-C66B-8ECC-7F02-67B421828DF0}"/>
              </a:ext>
            </a:extLst>
          </p:cNvPr>
          <p:cNvCxnSpPr/>
          <p:nvPr/>
        </p:nvCxnSpPr>
        <p:spPr>
          <a:xfrm flipV="1">
            <a:off x="12039593" y="2516247"/>
            <a:ext cx="0" cy="39600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D48AC46-E5D5-5797-3345-FA86E4407492}"/>
              </a:ext>
            </a:extLst>
          </p:cNvPr>
          <p:cNvCxnSpPr/>
          <p:nvPr/>
        </p:nvCxnSpPr>
        <p:spPr>
          <a:xfrm>
            <a:off x="10658468" y="2340747"/>
            <a:ext cx="0" cy="612000"/>
          </a:xfrm>
          <a:prstGeom prst="straightConnector1">
            <a:avLst/>
          </a:prstGeom>
          <a:ln w="38100">
            <a:solidFill>
              <a:srgbClr val="B482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955001E-1B69-4628-D1E4-339FA89ECCA1}"/>
              </a:ext>
            </a:extLst>
          </p:cNvPr>
          <p:cNvCxnSpPr/>
          <p:nvPr/>
        </p:nvCxnSpPr>
        <p:spPr>
          <a:xfrm>
            <a:off x="11887193" y="2132784"/>
            <a:ext cx="0" cy="432000"/>
          </a:xfrm>
          <a:prstGeom prst="straightConnector1">
            <a:avLst/>
          </a:prstGeom>
          <a:ln w="38100">
            <a:solidFill>
              <a:srgbClr val="B482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AD39799-83EC-F755-3333-4DD0214EDD25}"/>
              </a:ext>
            </a:extLst>
          </p:cNvPr>
          <p:cNvSpPr txBox="1"/>
          <p:nvPr/>
        </p:nvSpPr>
        <p:spPr>
          <a:xfrm>
            <a:off x="9921698" y="852924"/>
            <a:ext cx="18811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∝ P · Im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CN" alt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· </a:t>
            </a:r>
            <a:r>
              <a:rPr lang="zh-CN" altLang="en-US" sz="16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AA91EDA-1502-F0F9-0977-3E1D60CFC5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7387" y="3739653"/>
            <a:ext cx="1739625" cy="11903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56502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EC9769-41E4-1B19-C6B0-92BE2BC3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6" y="4571690"/>
            <a:ext cx="1578381" cy="1525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ED793C-C0FF-6073-0066-AC082D73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623" y="4571690"/>
            <a:ext cx="1538431" cy="15257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F4ACCF-3976-3ABE-0FBB-27CA346B2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03" y="814181"/>
            <a:ext cx="1751840" cy="18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26970B6-F62F-FCD0-3F30-5A0503AA4D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7" r="10573"/>
          <a:stretch/>
        </p:blipFill>
        <p:spPr>
          <a:xfrm>
            <a:off x="3693739" y="814181"/>
            <a:ext cx="175184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2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蓝色的灯光&#10;&#10;中度可信度描述已自动生成">
            <a:extLst>
              <a:ext uri="{FF2B5EF4-FFF2-40B4-BE49-F238E27FC236}">
                <a16:creationId xmlns:a16="http://schemas.microsoft.com/office/drawing/2014/main" id="{B9B3A14B-3698-F81E-DB3E-847EE68E9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9" t="21913" r="569" b="28851"/>
          <a:stretch/>
        </p:blipFill>
        <p:spPr>
          <a:xfrm>
            <a:off x="1284545" y="258938"/>
            <a:ext cx="8703747" cy="22646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B4E341-2823-02F2-1D0B-7CF2A33B2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1" y="3331563"/>
            <a:ext cx="9487005" cy="24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9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25393C-D80E-D632-98BB-ECEE24AC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07" b="-17194"/>
          <a:stretch/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EE20E05-38A7-94BD-A930-81C10422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4" t="-105" r="-1910" b="-3757"/>
          <a:stretch/>
        </p:blipFill>
        <p:spPr>
          <a:xfrm>
            <a:off x="0" y="18180"/>
            <a:ext cx="11520487" cy="64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16677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2640</TotalTime>
  <Words>179</Words>
  <Application>Microsoft Office PowerPoint</Application>
  <PresentationFormat>自定义</PresentationFormat>
  <Paragraphs>40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等线</vt:lpstr>
      <vt:lpstr>Agency FB</vt:lpstr>
      <vt:lpstr>Arial</vt:lpstr>
      <vt:lpstr>Arial Narrow</vt:lpstr>
      <vt:lpstr>Bahnschrift Condensed</vt:lpstr>
      <vt:lpstr>Broadway</vt:lpstr>
      <vt:lpstr>Calibri</vt:lpstr>
      <vt:lpstr>Calibri Light</vt:lpstr>
      <vt:lpstr>Comic Sans MS</vt:lpstr>
      <vt:lpstr>Gill Sans MT Ext Condensed Bold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黄江</dc:creator>
  <cp:lastModifiedBy>黄 江</cp:lastModifiedBy>
  <cp:revision>10</cp:revision>
  <dcterms:created xsi:type="dcterms:W3CDTF">2023-08-09T12:44:55Z</dcterms:created>
  <dcterms:modified xsi:type="dcterms:W3CDTF">2025-03-12T10:45:57Z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